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97" r:id="rId4"/>
    <p:sldId id="298" r:id="rId5"/>
    <p:sldId id="299" r:id="rId6"/>
    <p:sldId id="300" r:id="rId7"/>
    <p:sldId id="269" r:id="rId8"/>
    <p:sldId id="267" r:id="rId9"/>
    <p:sldId id="268" r:id="rId10"/>
    <p:sldId id="261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72" r:id="rId25"/>
    <p:sldId id="291" r:id="rId26"/>
    <p:sldId id="292" r:id="rId27"/>
    <p:sldId id="293" r:id="rId28"/>
    <p:sldId id="294" r:id="rId29"/>
    <p:sldId id="295" r:id="rId30"/>
    <p:sldId id="274" r:id="rId31"/>
    <p:sldId id="273" r:id="rId32"/>
    <p:sldId id="262" r:id="rId33"/>
    <p:sldId id="263" r:id="rId34"/>
    <p:sldId id="265" r:id="rId35"/>
    <p:sldId id="290" r:id="rId36"/>
    <p:sldId id="289" r:id="rId37"/>
    <p:sldId id="264" r:id="rId38"/>
    <p:sldId id="266" r:id="rId39"/>
    <p:sldId id="270" r:id="rId40"/>
    <p:sldId id="27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E64"/>
    <a:srgbClr val="FF6600"/>
    <a:srgbClr val="FF9966"/>
    <a:srgbClr val="1F1C07"/>
    <a:srgbClr val="322600"/>
    <a:srgbClr val="190234"/>
    <a:srgbClr val="280355"/>
    <a:srgbClr val="211246"/>
    <a:srgbClr val="1D103C"/>
    <a:srgbClr val="151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0" autoAdjust="0"/>
    <p:restoredTop sz="64919"/>
  </p:normalViewPr>
  <p:slideViewPr>
    <p:cSldViewPr snapToGrid="0">
      <p:cViewPr>
        <p:scale>
          <a:sx n="68" d="100"/>
          <a:sy n="68" d="100"/>
        </p:scale>
        <p:origin x="1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E35F7-AC7C-49A0-90B0-B7AAD298BECA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4DDF1-948D-4526-BE7B-348744556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7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89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29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8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4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13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7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6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18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31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97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44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1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06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94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278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76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59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7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42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55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75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25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8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40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62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74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1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9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539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6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99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2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74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8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4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5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27" y="1622926"/>
            <a:ext cx="11244146" cy="2387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Your </a:t>
            </a:r>
            <a:r>
              <a:rPr lang="en-GB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Favorite</a:t>
            </a: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JavaScript Frameworks</a:t>
            </a:r>
            <a:r>
              <a:rPr lang="en-GB" sz="5300" dirty="0">
                <a:solidFill>
                  <a:schemeClr val="bg1"/>
                </a:solidFill>
              </a:rPr>
              <a:t/>
            </a:r>
            <a:br>
              <a:rPr lang="en-GB" sz="5300" dirty="0">
                <a:solidFill>
                  <a:schemeClr val="bg1"/>
                </a:solidFill>
              </a:rPr>
            </a:br>
            <a:r>
              <a:rPr lang="en-GB" sz="5300" dirty="0">
                <a:solidFill>
                  <a:schemeClr val="bg1"/>
                </a:solidFill>
              </a:rPr>
              <a:t/>
            </a:r>
            <a:br>
              <a:rPr lang="en-GB" sz="5300" dirty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ASP.NET Core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450" y="5023624"/>
            <a:ext cx="7829550" cy="120433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  <a:latin typeface="+mj-lt"/>
              </a:rPr>
              <a:t>SHAYNE BOYER</a:t>
            </a:r>
          </a:p>
          <a:p>
            <a:pPr algn="l"/>
            <a:r>
              <a:rPr lang="en-GB" sz="2200" dirty="0" smtClean="0">
                <a:solidFill>
                  <a:schemeClr val="bg1"/>
                </a:solidFill>
                <a:latin typeface="+mj-lt"/>
              </a:rPr>
              <a:t>SR. CLOUD DEVELOPER ADVOCATE, MICROSOFT</a:t>
            </a:r>
            <a:endParaRPr lang="en-GB" sz="22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GB" sz="2200" dirty="0" smtClean="0">
                <a:solidFill>
                  <a:schemeClr val="bg1"/>
                </a:solidFill>
              </a:rPr>
              <a:t>@spboyer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32759" y="2376525"/>
            <a:ext cx="1093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i="1" dirty="0" smtClean="0">
                <a:solidFill>
                  <a:schemeClr val="bg1"/>
                </a:solidFill>
                <a:latin typeface="Gabriola" panose="04040605051002020D02" pitchFamily="82" charset="0"/>
              </a:rPr>
              <a:t>meet</a:t>
            </a:r>
            <a:endParaRPr lang="en-GB" sz="4800" dirty="0"/>
          </a:p>
        </p:txBody>
      </p:sp>
      <p:pic>
        <p:nvPicPr>
          <p:cNvPr id="7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826" y="4811974"/>
            <a:ext cx="1627632" cy="16276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1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37971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8144" y="1338143"/>
            <a:ext cx="5410199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5461771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1944" y="1338142"/>
            <a:ext cx="5486400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856328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6444" y="1083311"/>
            <a:ext cx="10616444" cy="8333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Make Connections 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-8912152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-8912153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-2766218" y="2766217"/>
            <a:ext cx="6858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99" kern="1200" spc="-112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-8912152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7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6914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1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9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9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3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 I Angular?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0912">
            <a:off x="241156" y="7375281"/>
            <a:ext cx="6541697" cy="2150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363" y="7379725"/>
            <a:ext cx="4758041" cy="107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89515" y="5099428"/>
            <a:ext cx="5718378" cy="1237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057" y="4148009"/>
            <a:ext cx="7454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41264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59604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5570628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483" y="1338143"/>
            <a:ext cx="4898571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231820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113774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dirty="0" smtClean="0">
                <a:solidFill>
                  <a:schemeClr val="bg1"/>
                </a:solidFill>
              </a:rPr>
              <a:t>Site Preview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113774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Optimized for Search Engines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-91137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Better Perceived 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51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113774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113774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518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089711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666876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97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1666875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666876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499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828B7D7-D505-408B-B978-B70AA22CC1D4}"/>
              </a:ext>
            </a:extLst>
          </p:cNvPr>
          <p:cNvSpPr/>
          <p:nvPr/>
        </p:nvSpPr>
        <p:spPr>
          <a:xfrm>
            <a:off x="0" y="3930366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2543262-AA26-4C99-8FCD-0B3B3275F583}"/>
              </a:ext>
            </a:extLst>
          </p:cNvPr>
          <p:cNvSpPr/>
          <p:nvPr/>
        </p:nvSpPr>
        <p:spPr>
          <a:xfrm>
            <a:off x="0" y="1058558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63FAF25-654D-4222-A800-00EF9519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01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Angular ahead-of-time (</a:t>
            </a:r>
            <a:r>
              <a:rPr lang="en-GB" dirty="0" err="1">
                <a:solidFill>
                  <a:schemeClr val="bg1"/>
                </a:solidFill>
              </a:rPr>
              <a:t>AoT</a:t>
            </a:r>
            <a:r>
              <a:rPr lang="en-GB" dirty="0">
                <a:solidFill>
                  <a:schemeClr val="bg1"/>
                </a:solidFill>
              </a:rPr>
              <a:t>) compilation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7E7BAF-33EC-49BD-8DAC-F55B8687E0CB}"/>
              </a:ext>
            </a:extLst>
          </p:cNvPr>
          <p:cNvCxnSpPr>
            <a:cxnSpLocks/>
          </p:cNvCxnSpPr>
          <p:nvPr/>
        </p:nvCxnSpPr>
        <p:spPr>
          <a:xfrm>
            <a:off x="3549802" y="1261124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0757D33-29F6-452A-89D2-AB274CA69D81}"/>
              </a:ext>
            </a:extLst>
          </p:cNvPr>
          <p:cNvSpPr/>
          <p:nvPr/>
        </p:nvSpPr>
        <p:spPr>
          <a:xfrm>
            <a:off x="3772225" y="1427940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8B3DC48-C852-4B66-BFBC-A9CDF9A2AEE3}"/>
              </a:ext>
            </a:extLst>
          </p:cNvPr>
          <p:cNvSpPr/>
          <p:nvPr/>
        </p:nvSpPr>
        <p:spPr>
          <a:xfrm>
            <a:off x="285374" y="1902356"/>
            <a:ext cx="30394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Total page size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(compression enabled)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DF2CE3-44D3-4C4C-AB6E-AA810AB436E7}"/>
              </a:ext>
            </a:extLst>
          </p:cNvPr>
          <p:cNvSpPr txBox="1"/>
          <p:nvPr/>
        </p:nvSpPr>
        <p:spPr>
          <a:xfrm>
            <a:off x="3889613" y="1391955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4A9C91A-FEE5-4F9E-B7EE-1DDD13655A23}"/>
              </a:ext>
            </a:extLst>
          </p:cNvPr>
          <p:cNvSpPr txBox="1"/>
          <p:nvPr/>
        </p:nvSpPr>
        <p:spPr>
          <a:xfrm>
            <a:off x="10405743" y="139195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1050 KB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4B12F6-E0EB-4060-8209-818452AC24C9}"/>
              </a:ext>
            </a:extLst>
          </p:cNvPr>
          <p:cNvSpPr/>
          <p:nvPr/>
        </p:nvSpPr>
        <p:spPr>
          <a:xfrm>
            <a:off x="3772225" y="2132994"/>
            <a:ext cx="3528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F81FD44-6463-4DD0-968F-E26177735B3F}"/>
              </a:ext>
            </a:extLst>
          </p:cNvPr>
          <p:cNvSpPr txBox="1"/>
          <p:nvPr/>
        </p:nvSpPr>
        <p:spPr>
          <a:xfrm>
            <a:off x="3889613" y="2078100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8BEA40-255A-49D9-AF1B-BE5C2855399A}"/>
              </a:ext>
            </a:extLst>
          </p:cNvPr>
          <p:cNvSpPr txBox="1"/>
          <p:nvPr/>
        </p:nvSpPr>
        <p:spPr>
          <a:xfrm>
            <a:off x="7417613" y="209700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514 KB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1B902D7-AB5B-4589-B7A8-4C204C714386}"/>
              </a:ext>
            </a:extLst>
          </p:cNvPr>
          <p:cNvSpPr/>
          <p:nvPr/>
        </p:nvSpPr>
        <p:spPr>
          <a:xfrm>
            <a:off x="3772225" y="2838048"/>
            <a:ext cx="2757600" cy="5128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9D55A9-E5A7-4931-8540-5808F7362312}"/>
              </a:ext>
            </a:extLst>
          </p:cNvPr>
          <p:cNvSpPr txBox="1"/>
          <p:nvPr/>
        </p:nvSpPr>
        <p:spPr>
          <a:xfrm>
            <a:off x="3889613" y="2802063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15472F-9213-4457-8258-7623CA97A9C3}"/>
              </a:ext>
            </a:extLst>
          </p:cNvPr>
          <p:cNvSpPr txBox="1"/>
          <p:nvPr/>
        </p:nvSpPr>
        <p:spPr>
          <a:xfrm>
            <a:off x="6647213" y="2802062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402 KB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BA68421-FBEF-4705-AE4A-FE83381BB79A}"/>
              </a:ext>
            </a:extLst>
          </p:cNvPr>
          <p:cNvCxnSpPr>
            <a:cxnSpLocks/>
          </p:cNvCxnSpPr>
          <p:nvPr/>
        </p:nvCxnSpPr>
        <p:spPr>
          <a:xfrm>
            <a:off x="3549802" y="4134783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A3F886E-D2B2-4AEB-87EA-E5A47FA2F114}"/>
              </a:ext>
            </a:extLst>
          </p:cNvPr>
          <p:cNvSpPr/>
          <p:nvPr/>
        </p:nvSpPr>
        <p:spPr>
          <a:xfrm>
            <a:off x="3772225" y="4301599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ACA3A36-FDEC-4205-8C6E-04F9CE2E365A}"/>
              </a:ext>
            </a:extLst>
          </p:cNvPr>
          <p:cNvSpPr/>
          <p:nvPr/>
        </p:nvSpPr>
        <p:spPr>
          <a:xfrm>
            <a:off x="265516" y="4601335"/>
            <a:ext cx="3061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err="1">
                <a:solidFill>
                  <a:schemeClr val="bg1"/>
                </a:solidFill>
              </a:rPr>
              <a:t>Startup</a:t>
            </a:r>
            <a:r>
              <a:rPr lang="en-GB" sz="3200" dirty="0">
                <a:solidFill>
                  <a:schemeClr val="bg1"/>
                </a:solidFill>
              </a:rPr>
              <a:t> CPU time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(after prerender,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median over 5 runs)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6B59B33-3A8A-40EA-8A65-1986A0086CC4}"/>
              </a:ext>
            </a:extLst>
          </p:cNvPr>
          <p:cNvSpPr txBox="1"/>
          <p:nvPr/>
        </p:nvSpPr>
        <p:spPr>
          <a:xfrm>
            <a:off x="3889613" y="4265614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CCDD0FB-31FD-417B-86A5-79B5D44DF295}"/>
              </a:ext>
            </a:extLst>
          </p:cNvPr>
          <p:cNvSpPr txBox="1"/>
          <p:nvPr/>
        </p:nvSpPr>
        <p:spPr>
          <a:xfrm>
            <a:off x="10475764" y="426561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547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DA00F06-7DD4-4A78-85F1-4373F4F47037}"/>
              </a:ext>
            </a:extLst>
          </p:cNvPr>
          <p:cNvSpPr/>
          <p:nvPr/>
        </p:nvSpPr>
        <p:spPr>
          <a:xfrm>
            <a:off x="3772225" y="5006653"/>
            <a:ext cx="5076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29A85D8-79E5-4AAE-82F5-301CF526A109}"/>
              </a:ext>
            </a:extLst>
          </p:cNvPr>
          <p:cNvSpPr txBox="1"/>
          <p:nvPr/>
        </p:nvSpPr>
        <p:spPr>
          <a:xfrm>
            <a:off x="3889613" y="4960681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90AEC5-F318-4ECE-86A8-0E9C183584D2}"/>
              </a:ext>
            </a:extLst>
          </p:cNvPr>
          <p:cNvSpPr txBox="1"/>
          <p:nvPr/>
        </p:nvSpPr>
        <p:spPr>
          <a:xfrm>
            <a:off x="8966648" y="497066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422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434226D-8CA6-44DD-B076-F8F692776B28}"/>
              </a:ext>
            </a:extLst>
          </p:cNvPr>
          <p:cNvSpPr/>
          <p:nvPr/>
        </p:nvSpPr>
        <p:spPr>
          <a:xfrm>
            <a:off x="3772224" y="5675722"/>
            <a:ext cx="2685600" cy="5847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52A1474-B41E-4078-A2DC-BCF8BD80CE6C}"/>
              </a:ext>
            </a:extLst>
          </p:cNvPr>
          <p:cNvSpPr txBox="1"/>
          <p:nvPr/>
        </p:nvSpPr>
        <p:spPr>
          <a:xfrm>
            <a:off x="3889613" y="5675722"/>
            <a:ext cx="2015103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C50F8D6-CB38-499B-8194-7AF4804E9A93}"/>
              </a:ext>
            </a:extLst>
          </p:cNvPr>
          <p:cNvSpPr txBox="1"/>
          <p:nvPr/>
        </p:nvSpPr>
        <p:spPr>
          <a:xfrm>
            <a:off x="6575213" y="5675721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223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20BFF9C-C9C1-48E5-AA92-B1394543AB40}"/>
              </a:ext>
            </a:extLst>
          </p:cNvPr>
          <p:cNvSpPr/>
          <p:nvPr/>
        </p:nvSpPr>
        <p:spPr>
          <a:xfrm>
            <a:off x="0" y="6506659"/>
            <a:ext cx="6530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Scenario: ASP.NET Core 2.0 Angular template in Chrome on up-to-date laptop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9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 I Angular?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912">
            <a:off x="396798" y="2062311"/>
            <a:ext cx="6541697" cy="2150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363" y="7379725"/>
            <a:ext cx="4758041" cy="107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89515" y="5099428"/>
            <a:ext cx="5718378" cy="1237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057" y="4148009"/>
            <a:ext cx="7454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F828B7D7-D505-408B-B978-B70AA22CC1D4}"/>
              </a:ext>
            </a:extLst>
          </p:cNvPr>
          <p:cNvSpPr/>
          <p:nvPr/>
        </p:nvSpPr>
        <p:spPr>
          <a:xfrm>
            <a:off x="0" y="3930366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2543262-AA26-4C99-8FCD-0B3B3275F583}"/>
              </a:ext>
            </a:extLst>
          </p:cNvPr>
          <p:cNvSpPr/>
          <p:nvPr/>
        </p:nvSpPr>
        <p:spPr>
          <a:xfrm>
            <a:off x="0" y="1058558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63FAF25-654D-4222-A800-00EF9519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01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Angular ahead-of-time (</a:t>
            </a:r>
            <a:r>
              <a:rPr lang="en-GB" dirty="0" err="1">
                <a:solidFill>
                  <a:schemeClr val="bg1"/>
                </a:solidFill>
              </a:rPr>
              <a:t>AoT</a:t>
            </a:r>
            <a:r>
              <a:rPr lang="en-GB" dirty="0">
                <a:solidFill>
                  <a:schemeClr val="bg1"/>
                </a:solidFill>
              </a:rPr>
              <a:t>) compilation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C7E7BAF-33EC-49BD-8DAC-F55B8687E0CB}"/>
              </a:ext>
            </a:extLst>
          </p:cNvPr>
          <p:cNvCxnSpPr>
            <a:cxnSpLocks/>
          </p:cNvCxnSpPr>
          <p:nvPr/>
        </p:nvCxnSpPr>
        <p:spPr>
          <a:xfrm>
            <a:off x="3549802" y="1261124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0757D33-29F6-452A-89D2-AB274CA69D81}"/>
              </a:ext>
            </a:extLst>
          </p:cNvPr>
          <p:cNvSpPr/>
          <p:nvPr/>
        </p:nvSpPr>
        <p:spPr>
          <a:xfrm>
            <a:off x="3772225" y="1427940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8B3DC48-C852-4B66-BFBC-A9CDF9A2AEE3}"/>
              </a:ext>
            </a:extLst>
          </p:cNvPr>
          <p:cNvSpPr/>
          <p:nvPr/>
        </p:nvSpPr>
        <p:spPr>
          <a:xfrm>
            <a:off x="285374" y="1902356"/>
            <a:ext cx="30394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Total page size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(compression enabled)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DF2CE3-44D3-4C4C-AB6E-AA810AB436E7}"/>
              </a:ext>
            </a:extLst>
          </p:cNvPr>
          <p:cNvSpPr txBox="1"/>
          <p:nvPr/>
        </p:nvSpPr>
        <p:spPr>
          <a:xfrm>
            <a:off x="3889613" y="1391955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4A9C91A-FEE5-4F9E-B7EE-1DDD13655A23}"/>
              </a:ext>
            </a:extLst>
          </p:cNvPr>
          <p:cNvSpPr txBox="1"/>
          <p:nvPr/>
        </p:nvSpPr>
        <p:spPr>
          <a:xfrm>
            <a:off x="10405743" y="139195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1050 KB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84B12F6-E0EB-4060-8209-818452AC24C9}"/>
              </a:ext>
            </a:extLst>
          </p:cNvPr>
          <p:cNvSpPr/>
          <p:nvPr/>
        </p:nvSpPr>
        <p:spPr>
          <a:xfrm>
            <a:off x="3772225" y="2132994"/>
            <a:ext cx="3528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81FD44-6463-4DD0-968F-E26177735B3F}"/>
              </a:ext>
            </a:extLst>
          </p:cNvPr>
          <p:cNvSpPr txBox="1"/>
          <p:nvPr/>
        </p:nvSpPr>
        <p:spPr>
          <a:xfrm>
            <a:off x="3889613" y="2078100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C8BEA40-255A-49D9-AF1B-BE5C2855399A}"/>
              </a:ext>
            </a:extLst>
          </p:cNvPr>
          <p:cNvSpPr txBox="1"/>
          <p:nvPr/>
        </p:nvSpPr>
        <p:spPr>
          <a:xfrm>
            <a:off x="7417613" y="209700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514 KB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1B902D7-AB5B-4589-B7A8-4C204C714386}"/>
              </a:ext>
            </a:extLst>
          </p:cNvPr>
          <p:cNvSpPr/>
          <p:nvPr/>
        </p:nvSpPr>
        <p:spPr>
          <a:xfrm>
            <a:off x="3772225" y="2838048"/>
            <a:ext cx="2757600" cy="5128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B9D55A9-E5A7-4931-8540-5808F7362312}"/>
              </a:ext>
            </a:extLst>
          </p:cNvPr>
          <p:cNvSpPr txBox="1"/>
          <p:nvPr/>
        </p:nvSpPr>
        <p:spPr>
          <a:xfrm>
            <a:off x="3889613" y="2802063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A15472F-9213-4457-8258-7623CA97A9C3}"/>
              </a:ext>
            </a:extLst>
          </p:cNvPr>
          <p:cNvSpPr txBox="1"/>
          <p:nvPr/>
        </p:nvSpPr>
        <p:spPr>
          <a:xfrm>
            <a:off x="6647213" y="2802062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402 KB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9BA68421-FBEF-4705-AE4A-FE83381BB79A}"/>
              </a:ext>
            </a:extLst>
          </p:cNvPr>
          <p:cNvCxnSpPr>
            <a:cxnSpLocks/>
          </p:cNvCxnSpPr>
          <p:nvPr/>
        </p:nvCxnSpPr>
        <p:spPr>
          <a:xfrm>
            <a:off x="3549802" y="4134783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A3F886E-D2B2-4AEB-87EA-E5A47FA2F114}"/>
              </a:ext>
            </a:extLst>
          </p:cNvPr>
          <p:cNvSpPr/>
          <p:nvPr/>
        </p:nvSpPr>
        <p:spPr>
          <a:xfrm>
            <a:off x="3772225" y="4301599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ACA3A36-FDEC-4205-8C6E-04F9CE2E365A}"/>
              </a:ext>
            </a:extLst>
          </p:cNvPr>
          <p:cNvSpPr/>
          <p:nvPr/>
        </p:nvSpPr>
        <p:spPr>
          <a:xfrm>
            <a:off x="265516" y="4601335"/>
            <a:ext cx="3061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err="1">
                <a:solidFill>
                  <a:schemeClr val="bg1"/>
                </a:solidFill>
              </a:rPr>
              <a:t>Startup</a:t>
            </a:r>
            <a:r>
              <a:rPr lang="en-GB" sz="3200" dirty="0">
                <a:solidFill>
                  <a:schemeClr val="bg1"/>
                </a:solidFill>
              </a:rPr>
              <a:t> CPU time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(after prerender,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median over 5 runs)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6B59B33-3A8A-40EA-8A65-1986A0086CC4}"/>
              </a:ext>
            </a:extLst>
          </p:cNvPr>
          <p:cNvSpPr txBox="1"/>
          <p:nvPr/>
        </p:nvSpPr>
        <p:spPr>
          <a:xfrm>
            <a:off x="3889613" y="4265614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CCDD0FB-31FD-417B-86A5-79B5D44DF295}"/>
              </a:ext>
            </a:extLst>
          </p:cNvPr>
          <p:cNvSpPr txBox="1"/>
          <p:nvPr/>
        </p:nvSpPr>
        <p:spPr>
          <a:xfrm>
            <a:off x="10475764" y="426561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547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DA00F06-7DD4-4A78-85F1-4373F4F47037}"/>
              </a:ext>
            </a:extLst>
          </p:cNvPr>
          <p:cNvSpPr/>
          <p:nvPr/>
        </p:nvSpPr>
        <p:spPr>
          <a:xfrm>
            <a:off x="3772225" y="5006653"/>
            <a:ext cx="5076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29A85D8-79E5-4AAE-82F5-301CF526A109}"/>
              </a:ext>
            </a:extLst>
          </p:cNvPr>
          <p:cNvSpPr txBox="1"/>
          <p:nvPr/>
        </p:nvSpPr>
        <p:spPr>
          <a:xfrm>
            <a:off x="3889613" y="4960681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790AEC5-F318-4ECE-86A8-0E9C183584D2}"/>
              </a:ext>
            </a:extLst>
          </p:cNvPr>
          <p:cNvSpPr txBox="1"/>
          <p:nvPr/>
        </p:nvSpPr>
        <p:spPr>
          <a:xfrm>
            <a:off x="8966648" y="497066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422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434226D-8CA6-44DD-B076-F8F692776B28}"/>
              </a:ext>
            </a:extLst>
          </p:cNvPr>
          <p:cNvSpPr/>
          <p:nvPr/>
        </p:nvSpPr>
        <p:spPr>
          <a:xfrm>
            <a:off x="3772224" y="5711707"/>
            <a:ext cx="2685600" cy="5128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52A1474-B41E-4078-A2DC-BCF8BD80CE6C}"/>
              </a:ext>
            </a:extLst>
          </p:cNvPr>
          <p:cNvSpPr txBox="1"/>
          <p:nvPr/>
        </p:nvSpPr>
        <p:spPr>
          <a:xfrm>
            <a:off x="3889613" y="5675722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C50F8D6-CB38-499B-8194-7AF4804E9A93}"/>
              </a:ext>
            </a:extLst>
          </p:cNvPr>
          <p:cNvSpPr txBox="1"/>
          <p:nvPr/>
        </p:nvSpPr>
        <p:spPr>
          <a:xfrm>
            <a:off x="6575213" y="5675721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223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20BFF9C-C9C1-48E5-AA92-B1394543AB40}"/>
              </a:ext>
            </a:extLst>
          </p:cNvPr>
          <p:cNvSpPr/>
          <p:nvPr/>
        </p:nvSpPr>
        <p:spPr>
          <a:xfrm>
            <a:off x="0" y="6506659"/>
            <a:ext cx="6530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Scenario: ASP.NET Core 2.0 Angular template in Chrome on up-to-date laptop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8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41264" cy="50109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Extending your build </a:t>
            </a:r>
            <a:r>
              <a:rPr lang="en-GB" sz="3000" dirty="0" smtClean="0">
                <a:latin typeface="+mj-lt"/>
              </a:rPr>
              <a:t>system</a:t>
            </a:r>
            <a:endParaRPr lang="en-GB" sz="30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 smtClean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  <a:latin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216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327110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-38307" y="5576"/>
            <a:ext cx="92409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/>
          <p:cNvSpPr/>
          <p:nvPr/>
        </p:nvSpPr>
        <p:spPr>
          <a:xfrm>
            <a:off x="7479562" y="564948"/>
            <a:ext cx="1507184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4685766" y="564948"/>
            <a:ext cx="2470243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17249" y="2415603"/>
            <a:ext cx="862737" cy="936000"/>
            <a:chOff x="1791560" y="2643541"/>
            <a:chExt cx="862737" cy="936000"/>
          </a:xfrm>
        </p:grpSpPr>
        <p:sp>
          <p:nvSpPr>
            <p:cNvPr id="5" name="Rectangle: Folded Corner 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82837" y="1140898"/>
            <a:ext cx="862737" cy="936000"/>
            <a:chOff x="1791560" y="2643541"/>
            <a:chExt cx="862737" cy="936000"/>
          </a:xfrm>
        </p:grpSpPr>
        <p:sp>
          <p:nvSpPr>
            <p:cNvPr id="9" name="Rectangle: Folded Corner 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39858" y="1140898"/>
            <a:ext cx="862737" cy="936000"/>
            <a:chOff x="1791560" y="2643541"/>
            <a:chExt cx="862737" cy="936000"/>
          </a:xfrm>
        </p:grpSpPr>
        <p:sp>
          <p:nvSpPr>
            <p:cNvPr id="12" name="Rectangle: Folded Corner 1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56493" y="1140898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Folded Corner 1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333" y="1140898"/>
            <a:ext cx="862737" cy="936000"/>
            <a:chOff x="1791560" y="2643541"/>
            <a:chExt cx="862737" cy="936000"/>
          </a:xfrm>
        </p:grpSpPr>
        <p:sp>
          <p:nvSpPr>
            <p:cNvPr id="18" name="Rectangle: Folded Corner 17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1" name="Straight Arrow Connector 20"/>
          <p:cNvCxnSpPr>
            <a:cxnSpLocks/>
            <a:stCxn id="19" idx="3"/>
          </p:cNvCxnSpPr>
          <p:nvPr/>
        </p:nvCxnSpPr>
        <p:spPr>
          <a:xfrm flipV="1">
            <a:off x="1053070" y="1649680"/>
            <a:ext cx="67309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0" idx="3"/>
          </p:cNvCxnSpPr>
          <p:nvPr/>
        </p:nvCxnSpPr>
        <p:spPr>
          <a:xfrm>
            <a:off x="2445574" y="1649682"/>
            <a:ext cx="721040" cy="1031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3" idx="3"/>
          </p:cNvCxnSpPr>
          <p:nvPr/>
        </p:nvCxnSpPr>
        <p:spPr>
          <a:xfrm flipV="1">
            <a:off x="3902595" y="1649681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042782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2" name="Rectangle: Folded Corner 3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755270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5" name="Rectangle: Folded Corner 3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5707182" y="164968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6893471" y="1649680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9" idx="0"/>
          </p:cNvCxnSpPr>
          <p:nvPr/>
        </p:nvCxnSpPr>
        <p:spPr>
          <a:xfrm rot="16200000" flipH="1">
            <a:off x="2187049" y="1944823"/>
            <a:ext cx="847490" cy="111164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068864" y="3870889"/>
            <a:ext cx="864340" cy="936000"/>
            <a:chOff x="1843175" y="2637717"/>
            <a:chExt cx="864340" cy="936000"/>
          </a:xfrm>
        </p:grpSpPr>
        <p:sp>
          <p:nvSpPr>
            <p:cNvPr id="48" name="Rectangle: Folded Corner 47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43175" y="2924008"/>
              <a:ext cx="8643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32321" y="3870889"/>
            <a:ext cx="735981" cy="936000"/>
            <a:chOff x="1895707" y="2637717"/>
            <a:chExt cx="735981" cy="936000"/>
          </a:xfrm>
        </p:grpSpPr>
        <p:sp>
          <p:nvSpPr>
            <p:cNvPr id="51" name="Rectangle: Folded Corner 50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46928" y="3870889"/>
            <a:ext cx="735981" cy="936000"/>
            <a:chOff x="1895707" y="2637717"/>
            <a:chExt cx="735981" cy="936000"/>
          </a:xfrm>
        </p:grpSpPr>
        <p:sp>
          <p:nvSpPr>
            <p:cNvPr id="54" name="Rectangle: Folded Corner 53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82026" y="3870889"/>
            <a:ext cx="735981" cy="936000"/>
            <a:chOff x="1895707" y="2637717"/>
            <a:chExt cx="735981" cy="9360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28136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21395" y="5424421"/>
            <a:ext cx="735982" cy="994123"/>
            <a:chOff x="1860762" y="2637717"/>
            <a:chExt cx="896770" cy="994123"/>
          </a:xfrm>
        </p:grpSpPr>
        <p:sp>
          <p:nvSpPr>
            <p:cNvPr id="64" name="Rectangle: Folded Corner 63"/>
            <p:cNvSpPr/>
            <p:nvPr/>
          </p:nvSpPr>
          <p:spPr>
            <a:xfrm rot="10800000">
              <a:off x="1860762" y="2637717"/>
              <a:ext cx="896770" cy="936000"/>
            </a:xfrm>
            <a:prstGeom prst="foldedCorner">
              <a:avLst>
                <a:gd name="adj" fmla="val 34091"/>
              </a:avLst>
            </a:prstGeom>
            <a:solidFill>
              <a:srgbClr val="7030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35234" y="2708510"/>
              <a:ext cx="755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?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82269" y="5423746"/>
            <a:ext cx="862737" cy="936000"/>
            <a:chOff x="1791560" y="2643541"/>
            <a:chExt cx="862737" cy="936000"/>
          </a:xfrm>
        </p:grpSpPr>
        <p:sp>
          <p:nvSpPr>
            <p:cNvPr id="69" name="Rectangle: Folded Corner 6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1" name="Straight Arrow Connector 43"/>
          <p:cNvCxnSpPr>
            <a:cxnSpLocks/>
            <a:stCxn id="9" idx="0"/>
            <a:endCxn id="49" idx="1"/>
          </p:cNvCxnSpPr>
          <p:nvPr/>
        </p:nvCxnSpPr>
        <p:spPr>
          <a:xfrm rot="16200000" flipH="1">
            <a:off x="1406362" y="2725510"/>
            <a:ext cx="2311115" cy="101389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3"/>
          <p:cNvCxnSpPr>
            <a:cxnSpLocks/>
            <a:stCxn id="9" idx="0"/>
            <a:endCxn id="64" idx="3"/>
          </p:cNvCxnSpPr>
          <p:nvPr/>
        </p:nvCxnSpPr>
        <p:spPr>
          <a:xfrm rot="16200000" flipH="1">
            <a:off x="680423" y="3451448"/>
            <a:ext cx="3815523" cy="1066421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64" idx="1"/>
          </p:cNvCxnSpPr>
          <p:nvPr/>
        </p:nvCxnSpPr>
        <p:spPr>
          <a:xfrm>
            <a:off x="3857377" y="5892421"/>
            <a:ext cx="1084076" cy="63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</p:cNvCxnSpPr>
          <p:nvPr/>
        </p:nvCxnSpPr>
        <p:spPr>
          <a:xfrm flipV="1">
            <a:off x="3857377" y="4378629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cxnSpLocks/>
          </p:cNvCxnSpPr>
          <p:nvPr/>
        </p:nvCxnSpPr>
        <p:spPr>
          <a:xfrm flipV="1">
            <a:off x="5675440" y="437266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</p:cNvCxnSpPr>
          <p:nvPr/>
        </p:nvCxnSpPr>
        <p:spPr>
          <a:xfrm flipV="1">
            <a:off x="6899866" y="4341927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193712" y="5578586"/>
            <a:ext cx="1125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(etc.)</a:t>
            </a:r>
          </a:p>
        </p:txBody>
      </p:sp>
      <p:cxnSp>
        <p:nvCxnSpPr>
          <p:cNvPr id="86" name="Straight Arrow Connector 85"/>
          <p:cNvCxnSpPr>
            <a:cxnSpLocks/>
            <a:endCxn id="85" idx="1"/>
          </p:cNvCxnSpPr>
          <p:nvPr/>
        </p:nvCxnSpPr>
        <p:spPr>
          <a:xfrm>
            <a:off x="5642264" y="5898759"/>
            <a:ext cx="551448" cy="29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84225" y="68773"/>
            <a:ext cx="2610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+mj-lt"/>
              </a:rPr>
              <a:t>ENTRY POINT</a:t>
            </a:r>
          </a:p>
        </p:txBody>
      </p: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711439" y="654974"/>
            <a:ext cx="4282" cy="51595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77122" y="211382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ts</a:t>
            </a: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092546" y="233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22823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html-loader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71796" y="481829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65747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file-loader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421868" y="511156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636984" y="634711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AA72D4"/>
                </a:solidFill>
                <a:latin typeface="Consolas" panose="020B0609020204030204" pitchFamily="49" charset="0"/>
              </a:rPr>
              <a:t>???-loader</a:t>
            </a:r>
          </a:p>
        </p:txBody>
      </p:sp>
      <p:sp>
        <p:nvSpPr>
          <p:cNvPr id="99" name="Right Brace 98"/>
          <p:cNvSpPr/>
          <p:nvPr/>
        </p:nvSpPr>
        <p:spPr>
          <a:xfrm>
            <a:off x="9197062" y="-39029"/>
            <a:ext cx="1121834" cy="6936058"/>
          </a:xfrm>
          <a:prstGeom prst="rightBrace">
            <a:avLst>
              <a:gd name="adj1" fmla="val 50081"/>
              <a:gd name="adj2" fmla="val 27776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394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43" grpId="0" animBg="1"/>
      <p:bldP spid="42" grpId="0" animBg="1"/>
      <p:bldP spid="85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222276" y="3072904"/>
            <a:ext cx="1362874" cy="2655518"/>
            <a:chOff x="7164766" y="3072904"/>
            <a:chExt cx="1362874" cy="2655518"/>
          </a:xfrm>
        </p:grpSpPr>
        <p:sp>
          <p:nvSpPr>
            <p:cNvPr id="84" name="Rectangle: Folded Corner 83"/>
            <p:cNvSpPr/>
            <p:nvPr/>
          </p:nvSpPr>
          <p:spPr>
            <a:xfrm rot="10800000">
              <a:off x="7478213" y="4175565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164766" y="5143647"/>
              <a:ext cx="13628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main.js</a:t>
              </a:r>
            </a:p>
          </p:txBody>
        </p:sp>
        <p:sp>
          <p:nvSpPr>
            <p:cNvPr id="105" name="Arrow: Down 104"/>
            <p:cNvSpPr/>
            <p:nvPr/>
          </p:nvSpPr>
          <p:spPr>
            <a:xfrm>
              <a:off x="7528944" y="3072904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88336" y="3072905"/>
            <a:ext cx="971741" cy="2671236"/>
            <a:chOff x="8905228" y="3072905"/>
            <a:chExt cx="971741" cy="2671236"/>
          </a:xfrm>
        </p:grpSpPr>
        <p:sp>
          <p:nvSpPr>
            <p:cNvPr id="103" name="Arrow: Down 102"/>
            <p:cNvSpPr/>
            <p:nvPr/>
          </p:nvSpPr>
          <p:spPr>
            <a:xfrm>
              <a:off x="9085610" y="3072905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: Folded Corner 87"/>
            <p:cNvSpPr/>
            <p:nvPr/>
          </p:nvSpPr>
          <p:spPr>
            <a:xfrm rot="10800000">
              <a:off x="9023108" y="4175566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05228" y="5159366"/>
              <a:ext cx="9717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a.css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455278" y="3072904"/>
            <a:ext cx="1117614" cy="2671237"/>
            <a:chOff x="10397768" y="3072904"/>
            <a:chExt cx="1117614" cy="2671237"/>
          </a:xfrm>
        </p:grpSpPr>
        <p:sp>
          <p:nvSpPr>
            <p:cNvPr id="101" name="Rectangle: Folded Corner 100"/>
            <p:cNvSpPr/>
            <p:nvPr/>
          </p:nvSpPr>
          <p:spPr>
            <a:xfrm rot="10800000">
              <a:off x="10588585" y="4175566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397768" y="5159366"/>
              <a:ext cx="11176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b.png</a:t>
              </a:r>
            </a:p>
          </p:txBody>
        </p:sp>
        <p:sp>
          <p:nvSpPr>
            <p:cNvPr id="106" name="Arrow: Down 105"/>
            <p:cNvSpPr/>
            <p:nvPr/>
          </p:nvSpPr>
          <p:spPr>
            <a:xfrm>
              <a:off x="10637356" y="3072904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7297800" y="830369"/>
            <a:ext cx="4237842" cy="2250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en-GB" sz="2400" dirty="0"/>
              <a:t>PLUGINS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7540315" y="1508113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minification</a:t>
            </a:r>
          </a:p>
        </p:txBody>
      </p:sp>
      <p:sp>
        <p:nvSpPr>
          <p:cNvPr id="73" name="Rectangle: Rounded Corners 72"/>
          <p:cNvSpPr/>
          <p:nvPr/>
        </p:nvSpPr>
        <p:spPr>
          <a:xfrm>
            <a:off x="9573713" y="1503240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lazy loading</a:t>
            </a:r>
          </a:p>
        </p:txBody>
      </p:sp>
      <p:sp>
        <p:nvSpPr>
          <p:cNvPr id="75" name="Rectangle: Rounded Corners 74"/>
          <p:cNvSpPr/>
          <p:nvPr/>
        </p:nvSpPr>
        <p:spPr>
          <a:xfrm>
            <a:off x="8517755" y="2271441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etc.</a:t>
            </a:r>
          </a:p>
        </p:txBody>
      </p:sp>
      <p:sp>
        <p:nvSpPr>
          <p:cNvPr id="3" name="Arrow: Down 2"/>
          <p:cNvSpPr/>
          <p:nvPr/>
        </p:nvSpPr>
        <p:spPr>
          <a:xfrm rot="16200000">
            <a:off x="6478106" y="1339859"/>
            <a:ext cx="638437" cy="1104762"/>
          </a:xfrm>
          <a:prstGeom prst="downArrow">
            <a:avLst>
              <a:gd name="adj1" fmla="val 28286"/>
              <a:gd name="adj2" fmla="val 592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3773882" y="0"/>
            <a:ext cx="92409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/>
          <p:cNvSpPr/>
          <p:nvPr/>
        </p:nvSpPr>
        <p:spPr>
          <a:xfrm>
            <a:off x="3705680" y="564948"/>
            <a:ext cx="1507184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911884" y="564948"/>
            <a:ext cx="2470243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756633" y="2415603"/>
            <a:ext cx="862737" cy="936000"/>
            <a:chOff x="1791560" y="2643541"/>
            <a:chExt cx="862737" cy="936000"/>
          </a:xfrm>
        </p:grpSpPr>
        <p:sp>
          <p:nvSpPr>
            <p:cNvPr id="5" name="Rectangle: Folded Corner 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2191045" y="1140898"/>
            <a:ext cx="862737" cy="936000"/>
            <a:chOff x="1791560" y="2643541"/>
            <a:chExt cx="862737" cy="936000"/>
          </a:xfrm>
        </p:grpSpPr>
        <p:sp>
          <p:nvSpPr>
            <p:cNvPr id="9" name="Rectangle: Folded Corner 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734024" y="1140898"/>
            <a:ext cx="862737" cy="936000"/>
            <a:chOff x="1791560" y="2643541"/>
            <a:chExt cx="862737" cy="936000"/>
          </a:xfrm>
        </p:grpSpPr>
        <p:sp>
          <p:nvSpPr>
            <p:cNvPr id="12" name="Rectangle: Folded Corner 1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82611" y="1140898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Folded Corner 1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3583549" y="1140898"/>
            <a:ext cx="862737" cy="936000"/>
            <a:chOff x="1791560" y="2643541"/>
            <a:chExt cx="862737" cy="936000"/>
          </a:xfrm>
        </p:grpSpPr>
        <p:sp>
          <p:nvSpPr>
            <p:cNvPr id="18" name="Rectangle: Folded Corner 17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1" name="Straight Arrow Connector 20"/>
          <p:cNvCxnSpPr>
            <a:cxnSpLocks/>
            <a:stCxn id="19" idx="3"/>
          </p:cNvCxnSpPr>
          <p:nvPr/>
        </p:nvCxnSpPr>
        <p:spPr>
          <a:xfrm flipV="1">
            <a:off x="-2720812" y="1649680"/>
            <a:ext cx="67309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0" idx="3"/>
          </p:cNvCxnSpPr>
          <p:nvPr/>
        </p:nvCxnSpPr>
        <p:spPr>
          <a:xfrm>
            <a:off x="-1328308" y="1649682"/>
            <a:ext cx="721040" cy="1031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3" idx="3"/>
          </p:cNvCxnSpPr>
          <p:nvPr/>
        </p:nvCxnSpPr>
        <p:spPr>
          <a:xfrm flipV="1">
            <a:off x="128713" y="1649681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268900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2" name="Rectangle: Folded Corner 3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81388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5" name="Rectangle: Folded Corner 3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1933300" y="164968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3119589" y="1649680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9" idx="0"/>
          </p:cNvCxnSpPr>
          <p:nvPr/>
        </p:nvCxnSpPr>
        <p:spPr>
          <a:xfrm rot="16200000" flipH="1">
            <a:off x="-1586833" y="1944823"/>
            <a:ext cx="847490" cy="111164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-705018" y="3870889"/>
            <a:ext cx="864340" cy="936000"/>
            <a:chOff x="1843175" y="2637717"/>
            <a:chExt cx="864340" cy="936000"/>
          </a:xfrm>
        </p:grpSpPr>
        <p:sp>
          <p:nvSpPr>
            <p:cNvPr id="48" name="Rectangle: Folded Corner 47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43175" y="2924008"/>
              <a:ext cx="8643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58439" y="3870889"/>
            <a:ext cx="735981" cy="936000"/>
            <a:chOff x="1895707" y="2637717"/>
            <a:chExt cx="735981" cy="936000"/>
          </a:xfrm>
        </p:grpSpPr>
        <p:sp>
          <p:nvSpPr>
            <p:cNvPr id="51" name="Rectangle: Folded Corner 50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73046" y="3870889"/>
            <a:ext cx="735981" cy="936000"/>
            <a:chOff x="1895707" y="2637717"/>
            <a:chExt cx="735981" cy="936000"/>
          </a:xfrm>
        </p:grpSpPr>
        <p:sp>
          <p:nvSpPr>
            <p:cNvPr id="54" name="Rectangle: Folded Corner 53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8144" y="3870889"/>
            <a:ext cx="735981" cy="936000"/>
            <a:chOff x="1895707" y="2637717"/>
            <a:chExt cx="735981" cy="9360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28136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-652487" y="5424421"/>
            <a:ext cx="735982" cy="994123"/>
            <a:chOff x="1860762" y="2637717"/>
            <a:chExt cx="896770" cy="994123"/>
          </a:xfrm>
        </p:grpSpPr>
        <p:sp>
          <p:nvSpPr>
            <p:cNvPr id="64" name="Rectangle: Folded Corner 63"/>
            <p:cNvSpPr/>
            <p:nvPr/>
          </p:nvSpPr>
          <p:spPr>
            <a:xfrm rot="10800000">
              <a:off x="1860762" y="2637717"/>
              <a:ext cx="896770" cy="936000"/>
            </a:xfrm>
            <a:prstGeom prst="foldedCorner">
              <a:avLst>
                <a:gd name="adj" fmla="val 34091"/>
              </a:avLst>
            </a:prstGeom>
            <a:solidFill>
              <a:srgbClr val="7030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35234" y="2708510"/>
              <a:ext cx="755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?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08387" y="5423746"/>
            <a:ext cx="862737" cy="936000"/>
            <a:chOff x="1791560" y="2643541"/>
            <a:chExt cx="862737" cy="936000"/>
          </a:xfrm>
        </p:grpSpPr>
        <p:sp>
          <p:nvSpPr>
            <p:cNvPr id="69" name="Rectangle: Folded Corner 6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1" name="Straight Arrow Connector 43"/>
          <p:cNvCxnSpPr>
            <a:cxnSpLocks/>
            <a:stCxn id="9" idx="0"/>
            <a:endCxn id="49" idx="1"/>
          </p:cNvCxnSpPr>
          <p:nvPr/>
        </p:nvCxnSpPr>
        <p:spPr>
          <a:xfrm rot="16200000" flipH="1">
            <a:off x="-2367520" y="2725510"/>
            <a:ext cx="2311115" cy="101389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3"/>
          <p:cNvCxnSpPr>
            <a:cxnSpLocks/>
            <a:stCxn id="9" idx="0"/>
            <a:endCxn id="64" idx="3"/>
          </p:cNvCxnSpPr>
          <p:nvPr/>
        </p:nvCxnSpPr>
        <p:spPr>
          <a:xfrm rot="16200000" flipH="1">
            <a:off x="-3093459" y="3451448"/>
            <a:ext cx="3815523" cy="1066421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64" idx="1"/>
          </p:cNvCxnSpPr>
          <p:nvPr/>
        </p:nvCxnSpPr>
        <p:spPr>
          <a:xfrm>
            <a:off x="83495" y="5892421"/>
            <a:ext cx="1084076" cy="63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</p:cNvCxnSpPr>
          <p:nvPr/>
        </p:nvCxnSpPr>
        <p:spPr>
          <a:xfrm flipV="1">
            <a:off x="83495" y="4378629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cxnSpLocks/>
          </p:cNvCxnSpPr>
          <p:nvPr/>
        </p:nvCxnSpPr>
        <p:spPr>
          <a:xfrm flipV="1">
            <a:off x="1901558" y="437266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</p:cNvCxnSpPr>
          <p:nvPr/>
        </p:nvCxnSpPr>
        <p:spPr>
          <a:xfrm flipV="1">
            <a:off x="3125984" y="4341927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419830" y="5578586"/>
            <a:ext cx="1125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(etc.)</a:t>
            </a:r>
          </a:p>
        </p:txBody>
      </p:sp>
      <p:cxnSp>
        <p:nvCxnSpPr>
          <p:cNvPr id="86" name="Straight Arrow Connector 85"/>
          <p:cNvCxnSpPr>
            <a:cxnSpLocks/>
            <a:endCxn id="85" idx="1"/>
          </p:cNvCxnSpPr>
          <p:nvPr/>
        </p:nvCxnSpPr>
        <p:spPr>
          <a:xfrm>
            <a:off x="1868382" y="5898759"/>
            <a:ext cx="551448" cy="29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-3689657" y="68773"/>
            <a:ext cx="2610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+mj-lt"/>
              </a:rPr>
              <a:t>ENTRY POINT</a:t>
            </a:r>
          </a:p>
        </p:txBody>
      </p: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-3001107" y="654974"/>
            <a:ext cx="4282" cy="51595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-3596760" y="211382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ts</a:t>
            </a: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18664" y="233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-1251059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html-loader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97914" y="481829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91865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file-loader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647986" y="511156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-1136898" y="634711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AA72D4"/>
                </a:solidFill>
                <a:latin typeface="Consolas" panose="020B0609020204030204" pitchFamily="49" charset="0"/>
              </a:rPr>
              <a:t>???-loader</a:t>
            </a:r>
          </a:p>
        </p:txBody>
      </p:sp>
      <p:sp>
        <p:nvSpPr>
          <p:cNvPr id="99" name="Right Brace 98"/>
          <p:cNvSpPr/>
          <p:nvPr/>
        </p:nvSpPr>
        <p:spPr>
          <a:xfrm>
            <a:off x="5461312" y="-39029"/>
            <a:ext cx="1121834" cy="6936058"/>
          </a:xfrm>
          <a:prstGeom prst="rightBrace">
            <a:avLst>
              <a:gd name="adj1" fmla="val 50081"/>
              <a:gd name="adj2" fmla="val 27810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8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2" grpId="0" animBg="1"/>
      <p:bldP spid="73" grpId="0" animBg="1"/>
      <p:bldP spid="75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8" y="1338144"/>
            <a:ext cx="5541264" cy="50109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err="1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AoT</a:t>
            </a: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Publish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3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Extending your build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6175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4819" y="2480470"/>
            <a:ext cx="61754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59812253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984" y="1534886"/>
            <a:ext cx="118095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Example: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styles.sass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myColor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red;</a:t>
            </a:r>
            <a:b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 color: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myColor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 }</a:t>
            </a:r>
          </a:p>
          <a:p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Appropriate Loader to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Webpack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i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install sass-loader</a:t>
            </a:r>
          </a:p>
          <a:p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module: {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rules: [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  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{ test: /\.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$/, include: 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ClientApp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/, use: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isDevBuild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? 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awesome-typescript-loader?silent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=true', 'angular2-template-loader'] : '@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ngtools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webpack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' },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               { test: /\.html$/, use: 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html-loader?minimize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=false' },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              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{ test: /\.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$/, use: [ 'to-string-loader',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isDevBuild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? '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-loader' : '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css-loader?minimize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' ] },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          { </a:t>
            </a:r>
            <a:r>
              <a:rPr lang="en-US" b="1" dirty="0">
                <a:solidFill>
                  <a:schemeClr val="bg1"/>
                </a:solidFill>
              </a:rPr>
              <a:t>test: </a:t>
            </a:r>
            <a:r>
              <a:rPr lang="en-US" b="1" dirty="0" smtClean="0">
                <a:solidFill>
                  <a:schemeClr val="bg1"/>
                </a:solidFill>
              </a:rPr>
              <a:t>/\.sass/, </a:t>
            </a:r>
            <a:r>
              <a:rPr lang="en-US" b="1" dirty="0">
                <a:solidFill>
                  <a:schemeClr val="bg1"/>
                </a:solidFill>
              </a:rPr>
              <a:t>use: [ 'to-string-loader', </a:t>
            </a:r>
            <a:r>
              <a:rPr lang="en-US" b="1" dirty="0" smtClean="0">
                <a:solidFill>
                  <a:schemeClr val="bg1"/>
                </a:solidFill>
              </a:rPr>
              <a:t>‘sass-loader’, '</a:t>
            </a:r>
            <a:r>
              <a:rPr lang="en-US" b="1" dirty="0" err="1" smtClean="0">
                <a:solidFill>
                  <a:schemeClr val="bg1"/>
                </a:solidFill>
              </a:rPr>
              <a:t>css</a:t>
            </a:r>
            <a:r>
              <a:rPr lang="en-US" b="1" dirty="0" smtClean="0">
                <a:solidFill>
                  <a:schemeClr val="bg1"/>
                </a:solidFill>
              </a:rPr>
              <a:t>-loader' </a:t>
            </a:r>
            <a:r>
              <a:rPr lang="en-US" b="1" dirty="0">
                <a:solidFill>
                  <a:schemeClr val="bg1"/>
                </a:solidFill>
              </a:rPr>
              <a:t>] </a:t>
            </a:r>
            <a:r>
              <a:rPr lang="en-US" b="1" dirty="0" smtClean="0">
                <a:solidFill>
                  <a:schemeClr val="bg1"/>
                </a:solidFill>
              </a:rPr>
              <a:t>},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  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{ test: /\.(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png|jpg|jpeg|gif|svg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)$/, use: 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url-loader?limit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=25000' }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]</a:t>
            </a:r>
          </a:p>
          <a:p>
            <a:endParaRPr lang="en-US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200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 Adding SASS styling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7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5288" y="1683832"/>
            <a:ext cx="3563685" cy="1410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pPr algn="ctr"/>
            <a:r>
              <a:rPr lang="en-GB" sz="2400" dirty="0" err="1">
                <a:latin typeface="+mj-lt"/>
              </a:rPr>
              <a:t>Microsoft.AspNetCore</a:t>
            </a:r>
            <a:r>
              <a:rPr lang="en-GB" sz="2400" dirty="0">
                <a:latin typeface="+mj-lt"/>
              </a:rPr>
              <a:t>.</a:t>
            </a:r>
          </a:p>
          <a:p>
            <a:pPr algn="ctr"/>
            <a:r>
              <a:rPr lang="en-GB" sz="4000" b="1" dirty="0" err="1">
                <a:cs typeface="Calibri Light" panose="020F0302020204030204" pitchFamily="34" charset="0"/>
              </a:rPr>
              <a:t>SpaServices</a:t>
            </a:r>
            <a:endParaRPr lang="en-GB" sz="3000" b="1" dirty="0">
              <a:cs typeface="Calibri Light" panose="020F03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55287" y="3653881"/>
            <a:ext cx="3563685" cy="1410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pPr algn="ctr"/>
            <a:r>
              <a:rPr lang="en-GB" sz="2400" dirty="0" err="1">
                <a:latin typeface="+mj-lt"/>
              </a:rPr>
              <a:t>Microsoft.AspNetCore</a:t>
            </a:r>
            <a:r>
              <a:rPr lang="en-GB" sz="2400" dirty="0">
                <a:latin typeface="+mj-lt"/>
              </a:rPr>
              <a:t>.</a:t>
            </a:r>
          </a:p>
          <a:p>
            <a:pPr algn="ctr"/>
            <a:r>
              <a:rPr lang="en-GB" sz="4000" b="1" dirty="0" err="1">
                <a:cs typeface="Calibri Light" panose="020F0302020204030204" pitchFamily="34" charset="0"/>
              </a:rPr>
              <a:t>NodeServices</a:t>
            </a:r>
            <a:endParaRPr lang="en-GB" sz="3000" b="1" dirty="0">
              <a:cs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55284" y="5718716"/>
            <a:ext cx="3563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Node.js</a:t>
            </a:r>
            <a:endParaRPr lang="en-GB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5284" y="539640"/>
            <a:ext cx="3563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your app</a:t>
            </a:r>
            <a:endParaRPr lang="en-GB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Arrow Connector 7"/>
          <p:cNvCxnSpPr>
            <a:cxnSpLocks/>
            <a:stCxn id="7" idx="2"/>
            <a:endCxn id="4" idx="0"/>
          </p:cNvCxnSpPr>
          <p:nvPr/>
        </p:nvCxnSpPr>
        <p:spPr>
          <a:xfrm>
            <a:off x="3637128" y="1124415"/>
            <a:ext cx="3" cy="5594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4" idx="2"/>
            <a:endCxn id="5" idx="0"/>
          </p:cNvCxnSpPr>
          <p:nvPr/>
        </p:nvCxnSpPr>
        <p:spPr>
          <a:xfrm flipH="1">
            <a:off x="3637130" y="3094464"/>
            <a:ext cx="1" cy="5594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2"/>
            <a:endCxn id="6" idx="0"/>
          </p:cNvCxnSpPr>
          <p:nvPr/>
        </p:nvCxnSpPr>
        <p:spPr>
          <a:xfrm flipH="1">
            <a:off x="3637128" y="5064513"/>
            <a:ext cx="2" cy="65420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54854" y="1604318"/>
            <a:ext cx="44934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Prerendering</a:t>
            </a:r>
          </a:p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Webpack middleware</a:t>
            </a:r>
          </a:p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Routing</a:t>
            </a:r>
            <a:endParaRPr lang="en-GB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54854" y="4066809"/>
            <a:ext cx="4493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Server-side JavaScript</a:t>
            </a:r>
            <a:endParaRPr lang="en-GB" sz="32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634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8" y="1338144"/>
            <a:ext cx="5541264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err="1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AoT</a:t>
            </a: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Publish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solidFill>
                  <a:srgbClr val="00DE64"/>
                </a:solidFill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solidFill>
                  <a:srgbClr val="00DE64"/>
                </a:solidFill>
                <a:latin typeface="+mj-lt"/>
              </a:rPr>
              <a:t>Extending your build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1656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1769" y="2480471"/>
            <a:ext cx="61754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1735359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950947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230595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743039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-1049248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cxnSp>
        <p:nvCxnSpPr>
          <p:cNvPr id="50" name="Straight Connector 49"/>
          <p:cNvCxnSpPr/>
          <p:nvPr/>
        </p:nvCxnSpPr>
        <p:spPr>
          <a:xfrm>
            <a:off x="6650745" y="5060382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05354" y="1945021"/>
            <a:ext cx="4956821" cy="720582"/>
            <a:chOff x="5305354" y="1945021"/>
            <a:chExt cx="4956821" cy="72058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12" y="1963865"/>
              <a:ext cx="1934628" cy="5882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078" y="1945021"/>
              <a:ext cx="1852097" cy="72058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5305354" y="2286834"/>
              <a:ext cx="80285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3618B8D-897F-4B8B-BBE4-F7AF7271E187}"/>
              </a:ext>
            </a:extLst>
          </p:cNvPr>
          <p:cNvSpPr txBox="1"/>
          <p:nvPr/>
        </p:nvSpPr>
        <p:spPr>
          <a:xfrm>
            <a:off x="7819186" y="4234037"/>
            <a:ext cx="3706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44" name="Picture 2" descr="Image result for visual studio 2017 logo">
            <a:extLst>
              <a:ext uri="{FF2B5EF4-FFF2-40B4-BE49-F238E27FC236}">
                <a16:creationId xmlns="" xmlns:a16="http://schemas.microsoft.com/office/drawing/2014/main" id="{DC40CBC1-A60F-4909-9420-06A7150A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5145687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93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 I Angular?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912">
            <a:off x="396798" y="2062311"/>
            <a:ext cx="6541697" cy="2150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15" y="2457530"/>
            <a:ext cx="4758041" cy="1070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89515" y="5099428"/>
            <a:ext cx="5718378" cy="12371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057" y="4148009"/>
            <a:ext cx="7454900" cy="1397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1580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496919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1832017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289011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2035627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442143" y="308683"/>
            <a:ext cx="11346046" cy="1432754"/>
            <a:chOff x="442143" y="308683"/>
            <a:chExt cx="11346046" cy="1432754"/>
          </a:xfrm>
        </p:grpSpPr>
        <p:sp>
          <p:nvSpPr>
            <p:cNvPr id="4" name="Rectangle 3"/>
            <p:cNvSpPr/>
            <p:nvPr/>
          </p:nvSpPr>
          <p:spPr>
            <a:xfrm>
              <a:off x="442143" y="308683"/>
              <a:ext cx="11346046" cy="1432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50519" y="927214"/>
              <a:ext cx="1076448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400" b="1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alibri Light" panose="020F0302020204030204" pitchFamily="34" charset="0"/>
                </a:rPr>
                <a:t>https://</a:t>
              </a:r>
              <a:r>
                <a:rPr lang="en-GB" sz="3400" b="1" dirty="0">
                  <a:solidFill>
                    <a:schemeClr val="bg1"/>
                  </a:solidFill>
                  <a:latin typeface="Consolas" panose="020B0609020204030204" pitchFamily="49" charset="0"/>
                  <a:cs typeface="Calibri Light" panose="020F0302020204030204" pitchFamily="34" charset="0"/>
                </a:rPr>
                <a:t>github.com/aspnet/JavaScriptServices</a:t>
              </a:r>
              <a:endParaRPr lang="en-GB" sz="34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200" y="447552"/>
              <a:ext cx="19643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j-lt"/>
                  <a:cs typeface="Calibri Light" panose="020F0302020204030204" pitchFamily="34" charset="0"/>
                </a:rPr>
                <a:t>learn more</a:t>
              </a:r>
              <a:endParaRPr lang="en-GB" sz="3200" dirty="0"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949207" y="5210350"/>
            <a:ext cx="28389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600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7" name="Rectangle 6"/>
          <p:cNvSpPr/>
          <p:nvPr/>
        </p:nvSpPr>
        <p:spPr>
          <a:xfrm>
            <a:off x="8071688" y="4218797"/>
            <a:ext cx="36605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Shayne Boyer, 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Microsoft</a:t>
            </a:r>
          </a:p>
          <a:p>
            <a:pPr algn="r"/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@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</a:t>
            </a:r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pboyer</a:t>
            </a:r>
            <a:endParaRPr lang="en-GB" sz="2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1319" y="1832017"/>
            <a:ext cx="607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aka.ms</a:t>
            </a:r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spaservicesdocs</a:t>
            </a:r>
            <a:endParaRPr lang="en-US" sz="2800" b="1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4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 I Angular?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912">
            <a:off x="396798" y="2062311"/>
            <a:ext cx="6541697" cy="2150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15" y="2457530"/>
            <a:ext cx="4758041" cy="1070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680" y="4926411"/>
            <a:ext cx="5718378" cy="12371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236" y="3528290"/>
            <a:ext cx="7454900" cy="1397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3558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 I Angular?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912">
            <a:off x="396798" y="2062311"/>
            <a:ext cx="6541697" cy="2150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15" y="2457530"/>
            <a:ext cx="4758041" cy="1070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680" y="4926411"/>
            <a:ext cx="5718378" cy="12371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35" y="3088809"/>
            <a:ext cx="9800130" cy="183648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39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0663" y="792092"/>
            <a:ext cx="3290675" cy="106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ASP.NET Core</a:t>
            </a:r>
          </a:p>
          <a:p>
            <a:pPr algn="ctr"/>
            <a:r>
              <a:rPr lang="en-GB" sz="2800" dirty="0"/>
              <a:t>developers</a:t>
            </a:r>
          </a:p>
        </p:txBody>
      </p:sp>
      <p:sp>
        <p:nvSpPr>
          <p:cNvPr id="5" name="Heart 4"/>
          <p:cNvSpPr/>
          <p:nvPr/>
        </p:nvSpPr>
        <p:spPr>
          <a:xfrm>
            <a:off x="5663795" y="2500795"/>
            <a:ext cx="864409" cy="864409"/>
          </a:xfrm>
          <a:prstGeom prst="hear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72606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Angular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5982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React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9358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Aurelia</a:t>
            </a:r>
          </a:p>
        </p:txBody>
      </p:sp>
      <p:sp>
        <p:nvSpPr>
          <p:cNvPr id="9" name="Rectangle 8"/>
          <p:cNvSpPr/>
          <p:nvPr/>
        </p:nvSpPr>
        <p:spPr>
          <a:xfrm>
            <a:off x="7272734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Knockout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6110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Vue.js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2605" y="5773783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Webpack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377963" y="492876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Gulp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537" y="492876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Grunt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06108" y="580725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Rollup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05982" y="5780188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SASS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39358" y="5780188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LESS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2733" y="5807251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PostCSS</a:t>
            </a:r>
            <a:endParaRPr lang="en-GB" sz="2800" dirty="0"/>
          </a:p>
        </p:txBody>
      </p:sp>
      <p:sp>
        <p:nvSpPr>
          <p:cNvPr id="18" name="Rectangle 17"/>
          <p:cNvSpPr/>
          <p:nvPr/>
        </p:nvSpPr>
        <p:spPr>
          <a:xfrm>
            <a:off x="4202244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ES2016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9390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TypeScript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14370253" y="-142502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Babel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60817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ES2017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5982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Redux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72605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err="1"/>
              <a:t>MobX</a:t>
            </a:r>
            <a:endParaRPr lang="en-GB" sz="2800" dirty="0"/>
          </a:p>
        </p:txBody>
      </p:sp>
      <p:sp>
        <p:nvSpPr>
          <p:cNvPr id="24" name="Rectangle 23"/>
          <p:cNvSpPr/>
          <p:nvPr/>
        </p:nvSpPr>
        <p:spPr>
          <a:xfrm>
            <a:off x="7272732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Flux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30426" y="2239409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Karma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06107" y="3161574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Jasmine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85416" y="2239409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Mocha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43671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69751" y="1560886"/>
            <a:ext cx="1253869" cy="2862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sz="18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1855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1070580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828137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1862672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532609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sp>
        <p:nvSpPr>
          <p:cNvPr id="46" name="TextBox 45"/>
          <p:cNvSpPr txBox="1"/>
          <p:nvPr/>
        </p:nvSpPr>
        <p:spPr>
          <a:xfrm>
            <a:off x="7819186" y="2372528"/>
            <a:ext cx="36338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650745" y="3180015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visual studio 2017 logo">
            <a:extLst>
              <a:ext uri="{FF2B5EF4-FFF2-40B4-BE49-F238E27FC236}">
                <a16:creationId xmlns="" xmlns:a16="http://schemas.microsoft.com/office/drawing/2014/main" id="{4C1C22C6-6307-4CFB-B581-5642CF57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3266306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82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950947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230595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743039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-1049248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cxnSp>
        <p:nvCxnSpPr>
          <p:cNvPr id="50" name="Straight Connector 49"/>
          <p:cNvCxnSpPr/>
          <p:nvPr/>
        </p:nvCxnSpPr>
        <p:spPr>
          <a:xfrm>
            <a:off x="6650745" y="5060382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05354" y="1945021"/>
            <a:ext cx="4956821" cy="720582"/>
            <a:chOff x="5305354" y="1945021"/>
            <a:chExt cx="4956821" cy="72058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12" y="1963865"/>
              <a:ext cx="1934628" cy="5882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078" y="1945021"/>
              <a:ext cx="1852097" cy="72058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5305354" y="2286834"/>
              <a:ext cx="80285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14F4EF7-6A15-43A1-B211-449995401F48}"/>
              </a:ext>
            </a:extLst>
          </p:cNvPr>
          <p:cNvSpPr txBox="1"/>
          <p:nvPr/>
        </p:nvSpPr>
        <p:spPr>
          <a:xfrm>
            <a:off x="7819186" y="4234037"/>
            <a:ext cx="366673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44" name="Picture 2" descr="Image result for visual studio 2017 logo">
            <a:extLst>
              <a:ext uri="{FF2B5EF4-FFF2-40B4-BE49-F238E27FC236}">
                <a16:creationId xmlns="" xmlns:a16="http://schemas.microsoft.com/office/drawing/2014/main" id="{73FE9880-3FA2-4178-91B5-E67D871F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5150322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8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8329</TotalTime>
  <Words>1230</Words>
  <Application>Microsoft Macintosh PowerPoint</Application>
  <PresentationFormat>Widescreen</PresentationFormat>
  <Paragraphs>554</Paragraphs>
  <Slides>40</Slides>
  <Notes>34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Calibri</vt:lpstr>
      <vt:lpstr>Calibri Light</vt:lpstr>
      <vt:lpstr>Cambria Math</vt:lpstr>
      <vt:lpstr>Consolas</vt:lpstr>
      <vt:lpstr>Gabriola</vt:lpstr>
      <vt:lpstr>Gotham Book</vt:lpstr>
      <vt:lpstr>Lucida Grande</vt:lpstr>
      <vt:lpstr>Open Sans</vt:lpstr>
      <vt:lpstr>Arial</vt:lpstr>
      <vt:lpstr>Office Theme</vt:lpstr>
      <vt:lpstr>Your Favorite JavaScript Frameworks  ASP.NET Core</vt:lpstr>
      <vt:lpstr>How do I Angular?</vt:lpstr>
      <vt:lpstr>How do I Angular?</vt:lpstr>
      <vt:lpstr>How do I Angular?</vt:lpstr>
      <vt:lpstr>How do I Angular?</vt:lpstr>
      <vt:lpstr>How do I Angular?</vt:lpstr>
      <vt:lpstr>PowerPoint Presentation</vt:lpstr>
      <vt:lpstr>PowerPoint Presentation</vt:lpstr>
      <vt:lpstr>PowerPoint Presentation</vt:lpstr>
      <vt:lpstr>In this talk</vt:lpstr>
      <vt:lpstr>In this talk</vt:lpstr>
      <vt:lpstr>Make Connections Count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What is Angular Universal?</vt:lpstr>
      <vt:lpstr>What is Angular Universal?</vt:lpstr>
      <vt:lpstr>What is Angular Universal?</vt:lpstr>
      <vt:lpstr>What is Angular Universal?</vt:lpstr>
      <vt:lpstr>Angular ahead-of-time (AoT) compilation</vt:lpstr>
      <vt:lpstr>Angular ahead-of-time (AoT) compilation</vt:lpstr>
      <vt:lpstr>In this talk</vt:lpstr>
      <vt:lpstr>PowerPoint Presentation</vt:lpstr>
      <vt:lpstr>PowerPoint Presentation</vt:lpstr>
      <vt:lpstr>In this talk</vt:lpstr>
      <vt:lpstr>PowerPoint Presentation</vt:lpstr>
      <vt:lpstr>In this talk</vt:lpstr>
      <vt:lpstr>PowerPoint Presentation</vt:lpstr>
      <vt:lpstr>In this talk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for Single Page Applications</dc:title>
  <dc:creator>Steve Sanderson</dc:creator>
  <cp:lastModifiedBy>Shayne Boyer</cp:lastModifiedBy>
  <cp:revision>149</cp:revision>
  <dcterms:created xsi:type="dcterms:W3CDTF">2017-02-27T10:10:51Z</dcterms:created>
  <dcterms:modified xsi:type="dcterms:W3CDTF">2017-10-09T13:26:19Z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stevesa@microsoft.com</vt:lpwstr>
  </property>
  <property fmtid="{D5CDD505-2E9C-101B-9397-08002B2CF9AE}" pid="6" name="MSIP_Label_f42aa342-8706-4288-bd11-ebb85995028c_SetDate">
    <vt:lpwstr>2017-06-12T13:55:38.1765895+01:00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